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8" r:id="rId2"/>
    <p:sldId id="288" r:id="rId3"/>
    <p:sldId id="260" r:id="rId4"/>
    <p:sldId id="259" r:id="rId5"/>
    <p:sldId id="261" r:id="rId6"/>
    <p:sldId id="275" r:id="rId7"/>
    <p:sldId id="262" r:id="rId8"/>
    <p:sldId id="265" r:id="rId9"/>
    <p:sldId id="277" r:id="rId10"/>
    <p:sldId id="264" r:id="rId11"/>
    <p:sldId id="278" r:id="rId12"/>
    <p:sldId id="266" r:id="rId13"/>
    <p:sldId id="279" r:id="rId14"/>
    <p:sldId id="289" r:id="rId15"/>
    <p:sldId id="268" r:id="rId16"/>
    <p:sldId id="282" r:id="rId17"/>
    <p:sldId id="272" r:id="rId18"/>
    <p:sldId id="284" r:id="rId19"/>
    <p:sldId id="276" r:id="rId20"/>
    <p:sldId id="281" r:id="rId21"/>
    <p:sldId id="291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6448" autoAdjust="0"/>
  </p:normalViewPr>
  <p:slideViewPr>
    <p:cSldViewPr>
      <p:cViewPr varScale="1">
        <p:scale>
          <a:sx n="71" d="100"/>
          <a:sy n="71" d="100"/>
        </p:scale>
        <p:origin x="-13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110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583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47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822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016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20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24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185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597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437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30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0DA2B-0836-474B-B829-554BB28CB0BA}" type="datetimeFigureOut">
              <a:rPr lang="pl-PL" smtClean="0"/>
              <a:t>2013-06-18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CA2B6-2BB9-4FBA-B933-0F35A35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1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mv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wmv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wmv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wmv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JP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7.jpeg"/><Relationship Id="rId5" Type="http://schemas.openxmlformats.org/officeDocument/2006/relationships/image" Target="../media/image12.JP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mv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2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-642" y="764704"/>
            <a:ext cx="9144000" cy="618630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l-PL" sz="4400" dirty="0" smtClean="0"/>
          </a:p>
          <a:p>
            <a:r>
              <a:rPr lang="pl-PL" sz="4400" dirty="0" smtClean="0"/>
              <a:t>INSPIRACJA</a:t>
            </a:r>
            <a:r>
              <a:rPr lang="pl-PL" sz="4400" dirty="0"/>
              <a:t>: </a:t>
            </a:r>
            <a:endParaRPr lang="pl-PL" sz="44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gatunek literacki – przykłady legend, także z naszego regionu, to pociągnęło za sobą rozmowę o gwarze,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/>
              <a:t>u</a:t>
            </a:r>
            <a:r>
              <a:rPr lang="pl-PL" sz="4400" dirty="0" smtClean="0"/>
              <a:t>dział w programie </a:t>
            </a:r>
            <a:r>
              <a:rPr lang="pl-PL" sz="4400" dirty="0" err="1" smtClean="0"/>
              <a:t>Kulthurra</a:t>
            </a:r>
            <a:r>
              <a:rPr lang="pl-PL" sz="4400" dirty="0" smtClean="0"/>
              <a:t>! dającym możliwość zorganizowania warsztatów filmowych.</a:t>
            </a:r>
            <a:endParaRPr lang="pl-PL" sz="4400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 smtClean="0"/>
              <a:t>Legenda +</a:t>
            </a:r>
            <a:r>
              <a:rPr lang="pl-PL" sz="4000" dirty="0"/>
              <a:t> </a:t>
            </a:r>
            <a:r>
              <a:rPr lang="pl-PL" sz="4000" dirty="0" smtClean="0"/>
              <a:t>Gwara +</a:t>
            </a:r>
            <a:r>
              <a:rPr lang="pl-PL" sz="4000" dirty="0"/>
              <a:t> </a:t>
            </a:r>
            <a:r>
              <a:rPr lang="pl-PL" sz="4000" dirty="0" smtClean="0"/>
              <a:t>Animacja </a:t>
            </a:r>
            <a:r>
              <a:rPr lang="pl-PL" sz="4000" dirty="0" err="1" smtClean="0"/>
              <a:t>poklatkowa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1445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zarna Dama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0045" y="316311"/>
            <a:ext cx="10304613" cy="7217145"/>
          </a:xfr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 smtClean="0"/>
              <a:t>Legenda +</a:t>
            </a:r>
            <a:r>
              <a:rPr lang="pl-PL" sz="4000" dirty="0"/>
              <a:t> </a:t>
            </a:r>
            <a:r>
              <a:rPr lang="pl-PL" sz="4000" dirty="0" smtClean="0"/>
              <a:t>Gwara +</a:t>
            </a:r>
            <a:r>
              <a:rPr lang="pl-PL" sz="4000" dirty="0"/>
              <a:t> </a:t>
            </a:r>
            <a:r>
              <a:rPr lang="pl-PL" sz="4000" dirty="0" smtClean="0"/>
              <a:t>Animacja </a:t>
            </a:r>
            <a:r>
              <a:rPr lang="pl-PL" sz="4000" dirty="0" err="1" smtClean="0"/>
              <a:t>poklatkowa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9864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-642" y="490800"/>
            <a:ext cx="9144000" cy="63709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l-PL" sz="4400" dirty="0" smtClean="0"/>
          </a:p>
          <a:p>
            <a:r>
              <a:rPr lang="pl-PL" sz="4400" dirty="0" smtClean="0"/>
              <a:t>INSPIRACJA</a:t>
            </a:r>
            <a:r>
              <a:rPr lang="pl-PL" sz="4400" dirty="0"/>
              <a:t>: </a:t>
            </a:r>
            <a:endParaRPr lang="pl-PL" sz="44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pl-PL" sz="4000" dirty="0"/>
              <a:t>r</a:t>
            </a:r>
            <a:r>
              <a:rPr lang="pl-PL" sz="4000" dirty="0" smtClean="0"/>
              <a:t>elacja - jako forma pracy pisemnej lub multimedialnej, którą można zaprezentować szerszej publiczności,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000" dirty="0" err="1" smtClean="0"/>
              <a:t>Fotocast</a:t>
            </a:r>
            <a:r>
              <a:rPr lang="pl-PL" sz="4000" dirty="0" smtClean="0"/>
              <a:t> – przy okazji poznawania różnych programów on-</a:t>
            </a:r>
            <a:r>
              <a:rPr lang="pl-PL" sz="4000" dirty="0" err="1" smtClean="0"/>
              <a:t>line</a:t>
            </a:r>
            <a:r>
              <a:rPr lang="pl-PL" sz="4000" dirty="0" smtClean="0"/>
              <a:t> na kółku dziennikarskim (</a:t>
            </a:r>
            <a:r>
              <a:rPr lang="pl-PL" sz="4000" dirty="0" err="1" smtClean="0"/>
              <a:t>Animoto</a:t>
            </a:r>
            <a:r>
              <a:rPr lang="pl-PL" sz="4000" dirty="0" smtClean="0"/>
              <a:t>, Fotocasty.pl), wiadomości uczniowskie np. na podstawie lektury.</a:t>
            </a:r>
            <a:endParaRPr lang="pl-PL" sz="4000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/>
              <a:t>Relacja  </a:t>
            </a:r>
            <a:r>
              <a:rPr lang="pl-PL" sz="4000" dirty="0" smtClean="0"/>
              <a:t>z wydarzenia </a:t>
            </a:r>
          </a:p>
          <a:p>
            <a:r>
              <a:rPr lang="pl-PL" sz="4000" dirty="0" smtClean="0"/>
              <a:t>(autentycznego lub nie…)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5226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imoto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633.098" end="2642.2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2536" y="245057"/>
            <a:ext cx="9649071" cy="7237439"/>
          </a:xfr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/>
              <a:t>Relacja  </a:t>
            </a:r>
            <a:r>
              <a:rPr lang="pl-PL" sz="4000" dirty="0" smtClean="0"/>
              <a:t>z wydarzenia (</a:t>
            </a:r>
            <a:r>
              <a:rPr lang="pl-PL" sz="4000" dirty="0" err="1" smtClean="0"/>
              <a:t>Animoto</a:t>
            </a:r>
            <a:r>
              <a:rPr lang="pl-PL" sz="4000" dirty="0" smtClean="0"/>
              <a:t>)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0948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lacja z Robin Hood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86" y="606597"/>
            <a:ext cx="9144000" cy="6858602"/>
          </a:xfr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-17686" y="0"/>
            <a:ext cx="9144000" cy="1196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/>
              <a:t>Relacja  </a:t>
            </a:r>
            <a:r>
              <a:rPr lang="pl-PL" sz="4000" dirty="0" smtClean="0"/>
              <a:t>z wydarzenia </a:t>
            </a:r>
          </a:p>
          <a:p>
            <a:r>
              <a:rPr lang="pl-PL" sz="4000" dirty="0" smtClean="0"/>
              <a:t>(Więcej faktów w Faktach po Faktach </a:t>
            </a:r>
            <a:r>
              <a:rPr lang="pl-PL" sz="4000" dirty="0" smtClean="0">
                <a:sym typeface="Wingdings" pitchFamily="2" charset="2"/>
              </a:rPr>
              <a:t>)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3944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-15595" y="612452"/>
            <a:ext cx="9144000" cy="68634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l-PL" sz="4400" dirty="0" smtClean="0"/>
          </a:p>
          <a:p>
            <a:r>
              <a:rPr lang="pl-PL" sz="4400" dirty="0" smtClean="0"/>
              <a:t>INSPIRACJA</a:t>
            </a:r>
            <a:r>
              <a:rPr lang="pl-PL" sz="4400" dirty="0"/>
              <a:t>: </a:t>
            </a:r>
            <a:endParaRPr lang="pl-PL" sz="44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konieczność podsumowania pewnych działów,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fascynacja uczniów „</a:t>
            </a:r>
            <a:r>
              <a:rPr lang="pl-PL" sz="4400" dirty="0" err="1" smtClean="0"/>
              <a:t>Polimatami</a:t>
            </a:r>
            <a:r>
              <a:rPr lang="pl-PL" sz="4400" dirty="0" smtClean="0"/>
              <a:t>”,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chęć wciągnięcia do kółka uczniów dyslektycznych i mających problemy w nauce (ku uciesze pani od polskiego ;) </a:t>
            </a:r>
          </a:p>
          <a:p>
            <a:r>
              <a:rPr lang="pl-PL" sz="4400" dirty="0" smtClean="0"/>
              <a:t> </a:t>
            </a:r>
            <a:endParaRPr lang="pl-PL" sz="4400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 smtClean="0"/>
              <a:t>Powtórzenie wiadomości z języka polskiego</a:t>
            </a:r>
          </a:p>
        </p:txBody>
      </p:sp>
    </p:spTree>
    <p:extLst>
      <p:ext uri="{BB962C8B-B14F-4D97-AF65-F5344CB8AC3E}">
        <p14:creationId xmlns:p14="http://schemas.microsoft.com/office/powerpoint/2010/main" val="35793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strukcja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6096.8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419" y="260648"/>
            <a:ext cx="9316838" cy="7128792"/>
          </a:xfr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 smtClean="0"/>
              <a:t>Powtórzenie wiadomości z języka polskiego</a:t>
            </a:r>
          </a:p>
        </p:txBody>
      </p:sp>
    </p:spTree>
    <p:extLst>
      <p:ext uri="{BB962C8B-B14F-4D97-AF65-F5344CB8AC3E}">
        <p14:creationId xmlns:p14="http://schemas.microsoft.com/office/powerpoint/2010/main" val="15332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-15595" y="612452"/>
            <a:ext cx="9144000" cy="68634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l-PL" sz="4400" dirty="0" smtClean="0"/>
          </a:p>
          <a:p>
            <a:r>
              <a:rPr lang="pl-PL" sz="4400" dirty="0" smtClean="0"/>
              <a:t>INSPIRACJA</a:t>
            </a:r>
            <a:r>
              <a:rPr lang="pl-PL" sz="4400" dirty="0"/>
              <a:t>: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rozmowa na lekcji języka polskiego </a:t>
            </a:r>
            <a:br>
              <a:rPr lang="pl-PL" sz="4400" dirty="0" smtClean="0"/>
            </a:br>
            <a:r>
              <a:rPr lang="pl-PL" sz="4400" dirty="0" smtClean="0"/>
              <a:t>o funkcjach reklamy, tworzenie haseł reklamowych, plakatów, ogłoszeń,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uczniowie z kl.5 podczas urodzin koleżanki z klasy stworzyli scenariusz filmowy (horror! ;) i stwierdzili, że sam film to za mało…</a:t>
            </a:r>
          </a:p>
          <a:p>
            <a:r>
              <a:rPr lang="pl-PL" sz="4400" dirty="0" smtClean="0"/>
              <a:t> </a:t>
            </a:r>
            <a:endParaRPr lang="pl-PL" sz="4400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0" y="0"/>
            <a:ext cx="9144000" cy="12037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 smtClean="0"/>
              <a:t>Reklama +</a:t>
            </a:r>
            <a:r>
              <a:rPr lang="pl-PL" sz="4000" dirty="0"/>
              <a:t> </a:t>
            </a:r>
            <a:r>
              <a:rPr lang="pl-PL" sz="4000" dirty="0" smtClean="0"/>
              <a:t>Świadomość perswazji</a:t>
            </a:r>
          </a:p>
        </p:txBody>
      </p:sp>
    </p:spTree>
    <p:extLst>
      <p:ext uri="{BB962C8B-B14F-4D97-AF65-F5344CB8AC3E}">
        <p14:creationId xmlns:p14="http://schemas.microsoft.com/office/powerpoint/2010/main" val="16233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klam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520" y="260648"/>
            <a:ext cx="9433047" cy="7056784"/>
          </a:xfr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0"/>
            <a:ext cx="9144000" cy="12037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 smtClean="0"/>
              <a:t>Reklama +</a:t>
            </a:r>
            <a:r>
              <a:rPr lang="pl-PL" sz="4000" dirty="0"/>
              <a:t> </a:t>
            </a:r>
            <a:r>
              <a:rPr lang="pl-PL" sz="4000" dirty="0" smtClean="0"/>
              <a:t>Świadomość perswazji</a:t>
            </a:r>
          </a:p>
        </p:txBody>
      </p:sp>
    </p:spTree>
    <p:extLst>
      <p:ext uri="{BB962C8B-B14F-4D97-AF65-F5344CB8AC3E}">
        <p14:creationId xmlns:p14="http://schemas.microsoft.com/office/powerpoint/2010/main" val="42792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-642" y="764704"/>
            <a:ext cx="9144000" cy="618630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l-PL" sz="4400" dirty="0" smtClean="0"/>
          </a:p>
          <a:p>
            <a:r>
              <a:rPr lang="pl-PL" sz="4400" dirty="0" smtClean="0"/>
              <a:t>INSPIRACJA</a:t>
            </a:r>
            <a:r>
              <a:rPr lang="pl-PL" sz="4400" dirty="0"/>
              <a:t>: </a:t>
            </a:r>
            <a:endParaRPr lang="pl-PL" sz="44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podstawa programowa – przepis jako jedna z form pisemnych, którą uczniowie muszą opanować,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głód ;) nagłe burczenie w brzuchu Kuby podczas kółka dziennikarskiego i rozmowa o tym, co byśmy zjedli… </a:t>
            </a:r>
          </a:p>
          <a:p>
            <a:r>
              <a:rPr lang="pl-PL" sz="4400" dirty="0" smtClean="0"/>
              <a:t> </a:t>
            </a:r>
            <a:endParaRPr lang="pl-PL" sz="44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 smtClean="0"/>
              <a:t>Przepis kulinarny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6648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potencja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7.21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0" y="1848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sto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560" end="11213.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0528" y="515110"/>
            <a:ext cx="9577064" cy="6777967"/>
          </a:xfr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 smtClean="0"/>
              <a:t>Przepis kulinarny </a:t>
            </a:r>
            <a:endParaRPr lang="pl-PL" sz="4000" dirty="0"/>
          </a:p>
        </p:txBody>
      </p:sp>
      <p:sp>
        <p:nvSpPr>
          <p:cNvPr id="3" name="pole tekstowe 2"/>
          <p:cNvSpPr txBox="1"/>
          <p:nvPr/>
        </p:nvSpPr>
        <p:spPr>
          <a:xfrm rot="20596905">
            <a:off x="278084" y="2218332"/>
            <a:ext cx="2921809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 smtClean="0"/>
              <a:t>„Mama zabroniła mi nagrywać film, bo najpierw musi wyremontować kuchnię…”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 rot="442084">
            <a:off x="5901573" y="4384430"/>
            <a:ext cx="2664296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 smtClean="0"/>
              <a:t>„To było moje pierwsze pesto i nikt nie chciał go zjeść…”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0514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" y="1238276"/>
            <a:ext cx="8244408" cy="561972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Co jeszcze?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" y="0"/>
            <a:ext cx="6278880" cy="470916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61" y="11287"/>
            <a:ext cx="4884539" cy="6858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0"/>
            <a:ext cx="9144000" cy="578404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3363"/>
            <a:ext cx="6706217" cy="675463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" y="-338377"/>
            <a:ext cx="5925664" cy="719637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0" y="180521"/>
            <a:ext cx="8878540" cy="6496957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1" y="49046"/>
            <a:ext cx="8429625" cy="589597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4680520" cy="7121287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4927003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/>
        </p:blipFill>
        <p:spPr>
          <a:xfrm>
            <a:off x="1259632" y="-200203"/>
            <a:ext cx="6696744" cy="73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potencjal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4.28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potencjal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5.7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otencjal3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2.5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3" y="5359"/>
            <a:ext cx="9143599" cy="6858302"/>
          </a:xfrm>
        </p:spPr>
      </p:pic>
    </p:spTree>
    <p:extLst>
      <p:ext uri="{BB962C8B-B14F-4D97-AF65-F5344CB8AC3E}">
        <p14:creationId xmlns:p14="http://schemas.microsoft.com/office/powerpoint/2010/main" val="21945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022">
            <a:off x="1432560" y="1074420"/>
            <a:ext cx="6278880" cy="470916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659">
            <a:off x="442912" y="685800"/>
            <a:ext cx="8258175" cy="54864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613">
            <a:off x="462796" y="634380"/>
            <a:ext cx="7452320" cy="558924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291">
            <a:off x="348212" y="681688"/>
            <a:ext cx="8122501" cy="568116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76"/>
          <a:stretch/>
        </p:blipFill>
        <p:spPr>
          <a:xfrm rot="21336115">
            <a:off x="1729776" y="684809"/>
            <a:ext cx="6393904" cy="5977557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358">
            <a:off x="621792" y="466344"/>
            <a:ext cx="7900416" cy="5925312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427">
            <a:off x="1401017" y="735779"/>
            <a:ext cx="6684005" cy="5013004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368">
            <a:off x="1247312" y="900828"/>
            <a:ext cx="6483199" cy="486239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6"/>
            <a:ext cx="9144000" cy="4796205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-1" y="4719046"/>
            <a:ext cx="9129138" cy="212365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600" dirty="0" smtClean="0"/>
              <a:t>gazetkaspb.blogspot.com</a:t>
            </a:r>
          </a:p>
          <a:p>
            <a:pPr algn="ctr"/>
            <a:r>
              <a:rPr lang="pl-PL" sz="6600" b="1" dirty="0" smtClean="0"/>
              <a:t>Byle do przerwy…</a:t>
            </a:r>
            <a:endParaRPr lang="pl-PL" sz="6600" b="1" dirty="0"/>
          </a:p>
        </p:txBody>
      </p:sp>
    </p:spTree>
    <p:extLst>
      <p:ext uri="{BB962C8B-B14F-4D97-AF65-F5344CB8AC3E}">
        <p14:creationId xmlns:p14="http://schemas.microsoft.com/office/powerpoint/2010/main" val="3542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tencjal4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7.85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867" y="0"/>
            <a:ext cx="9199453" cy="6858000"/>
          </a:xfrm>
        </p:spPr>
      </p:pic>
    </p:spTree>
    <p:extLst>
      <p:ext uri="{BB962C8B-B14F-4D97-AF65-F5344CB8AC3E}">
        <p14:creationId xmlns:p14="http://schemas.microsoft.com/office/powerpoint/2010/main" val="41847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-642" y="764704"/>
            <a:ext cx="9144000" cy="618630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pl-PL" sz="4400" dirty="0" smtClean="0"/>
          </a:p>
          <a:p>
            <a:r>
              <a:rPr lang="pl-PL" sz="4400" dirty="0" smtClean="0"/>
              <a:t>INSPIRACJA</a:t>
            </a:r>
            <a:r>
              <a:rPr lang="pl-PL" sz="4400" dirty="0"/>
              <a:t>: </a:t>
            </a:r>
            <a:endParaRPr lang="pl-PL" sz="44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zajęcia </a:t>
            </a:r>
            <a:r>
              <a:rPr lang="pl-PL" sz="4400" dirty="0"/>
              <a:t>języka polskiego poruszające zagadnienia związane z X Muzą, (pierwsze filmy: czarno-białe, nieme</a:t>
            </a:r>
            <a:r>
              <a:rPr lang="pl-PL" sz="4400" dirty="0" smtClean="0"/>
              <a:t>),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4400" dirty="0" smtClean="0"/>
              <a:t>prawa </a:t>
            </a:r>
            <a:r>
              <a:rPr lang="pl-PL" sz="4400" dirty="0"/>
              <a:t>i obowiązki ucznia, dziecka, obywatela omawianie na lekcji </a:t>
            </a:r>
            <a:r>
              <a:rPr lang="pl-PL" sz="4400" dirty="0" smtClean="0"/>
              <a:t>wychowawczej.</a:t>
            </a:r>
            <a:endParaRPr lang="pl-PL" sz="4400" dirty="0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4000" dirty="0" smtClean="0"/>
              <a:t>Historia kina  + Konwencja Praw Dziecka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8150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mniemy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4544" y="188640"/>
            <a:ext cx="9857365" cy="7234486"/>
          </a:xfr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4000" dirty="0" smtClean="0"/>
              <a:t>Historia kina  + Konwencja Praw Dziecka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460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287</Words>
  <Application>Microsoft Office PowerPoint</Application>
  <PresentationFormat>Pokaz na ekranie (4:3)</PresentationFormat>
  <Paragraphs>48</Paragraphs>
  <Slides>21</Slides>
  <Notes>0</Notes>
  <HiddenSlides>0</HiddenSlides>
  <MMClips>12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Historia kina  + Konwencja Praw Dziecka</vt:lpstr>
      <vt:lpstr>Historia kina  + Konwencja Praw Dziecka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jeszcze?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wykorzystać potencjał medialny uczniów?</dc:title>
  <dc:creator>ACER</dc:creator>
  <cp:lastModifiedBy>ACER</cp:lastModifiedBy>
  <cp:revision>68</cp:revision>
  <dcterms:created xsi:type="dcterms:W3CDTF">2013-05-25T13:26:01Z</dcterms:created>
  <dcterms:modified xsi:type="dcterms:W3CDTF">2013-06-18T15:25:44Z</dcterms:modified>
</cp:coreProperties>
</file>