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1" r:id="rId2"/>
    <p:sldId id="319" r:id="rId3"/>
    <p:sldId id="316" r:id="rId4"/>
    <p:sldId id="317" r:id="rId5"/>
    <p:sldId id="323" r:id="rId6"/>
    <p:sldId id="315" r:id="rId7"/>
    <p:sldId id="294" r:id="rId8"/>
    <p:sldId id="309" r:id="rId9"/>
    <p:sldId id="311" r:id="rId10"/>
    <p:sldId id="310" r:id="rId11"/>
    <p:sldId id="312" r:id="rId12"/>
    <p:sldId id="290" r:id="rId13"/>
    <p:sldId id="296" r:id="rId14"/>
    <p:sldId id="313" r:id="rId15"/>
    <p:sldId id="322" r:id="rId16"/>
    <p:sldId id="320" r:id="rId17"/>
    <p:sldId id="321" r:id="rId18"/>
    <p:sldId id="324" r:id="rId19"/>
    <p:sldId id="318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778F"/>
    <a:srgbClr val="207890"/>
    <a:srgbClr val="174E5D"/>
    <a:srgbClr val="27A2C3"/>
    <a:srgbClr val="299AB9"/>
    <a:srgbClr val="206F84"/>
    <a:srgbClr val="C6C5B8"/>
    <a:srgbClr val="FFFFCC"/>
    <a:srgbClr val="CC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4" autoAdjust="0"/>
    <p:restoredTop sz="94679" autoAdjust="0"/>
  </p:normalViewPr>
  <p:slideViewPr>
    <p:cSldViewPr>
      <p:cViewPr>
        <p:scale>
          <a:sx n="80" d="100"/>
          <a:sy n="80" d="100"/>
        </p:scale>
        <p:origin x="-888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B509D-F7C2-4F07-B2FA-21926893C46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9054E-F83A-45E5-9C2B-902EB8E6C2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19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6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8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66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8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47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9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4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89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185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1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5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1D7D9-92CF-4749-BEEC-82EE613A8494}" type="datetimeFigureOut">
              <a:rPr lang="pl-PL" smtClean="0"/>
              <a:t>2013-06-21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83EE8-145B-4A58-B7DB-78CE3A92382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91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30000">
        <p14:flip dir="r"/>
      </p:transition>
    </mc:Choice>
    <mc:Fallback xmlns="">
      <p:transition spd="slow" advClick="0" advTm="3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350248" y="1448780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Czytnik e-</a:t>
            </a:r>
            <a:r>
              <a:rPr lang="pl-PL" sz="3200" b="1" dirty="0" err="1" smtClean="0">
                <a:latin typeface="Arial" pitchFamily="34" charset="0"/>
                <a:cs typeface="Arial" pitchFamily="34" charset="0"/>
              </a:rPr>
              <a:t>booków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13407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 anchorCtr="0">
            <a:noAutofit/>
          </a:bodyPr>
          <a:lstStyle/>
          <a:p>
            <a:r>
              <a:rPr lang="pl-PL" sz="5400" b="1" dirty="0" smtClean="0">
                <a:latin typeface="Arial" pitchFamily="34" charset="0"/>
                <a:cs typeface="Arial" pitchFamily="34" charset="0"/>
              </a:rPr>
              <a:t>TABLET</a:t>
            </a:r>
            <a:r>
              <a:rPr lang="pl-PL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b="1" dirty="0" smtClean="0">
                <a:latin typeface="Arial" pitchFamily="34" charset="0"/>
                <a:cs typeface="Arial" pitchFamily="34" charset="0"/>
              </a:rPr>
            </a:br>
            <a:r>
              <a:rPr lang="pl-PL" sz="2800" b="1" dirty="0" smtClean="0">
                <a:latin typeface="Arial" pitchFamily="34" charset="0"/>
                <a:cs typeface="Arial" pitchFamily="34" charset="0"/>
              </a:rPr>
              <a:t>Uniwersalne osobiste narzędzie edukacyjne</a:t>
            </a:r>
            <a:endParaRPr lang="pl-PL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343577" y="2133184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Czytnik </a:t>
            </a:r>
            <a:r>
              <a:rPr lang="pl-PL" sz="3200" b="1" dirty="0" err="1" smtClean="0">
                <a:latin typeface="Arial" pitchFamily="34" charset="0"/>
                <a:cs typeface="Arial" pitchFamily="34" charset="0"/>
              </a:rPr>
              <a:t>audiobooków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343150" y="2817561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Pomiar różnych wielkości fizycznych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349821" y="3527700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 err="1" smtClean="0">
                <a:latin typeface="Arial" pitchFamily="34" charset="0"/>
                <a:cs typeface="Arial" pitchFamily="34" charset="0"/>
              </a:rPr>
              <a:t>Ultraprzenośny</a:t>
            </a: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 komputer z </a:t>
            </a:r>
            <a:r>
              <a:rPr lang="pl-PL" sz="3200" b="1" dirty="0" err="1" smtClean="0">
                <a:latin typeface="Arial" pitchFamily="34" charset="0"/>
                <a:cs typeface="Arial" pitchFamily="34" charset="0"/>
              </a:rPr>
              <a:t>internetem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349896" y="4236809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Odtwarzacz multimediów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1349896" y="4939256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Foto-, audio-, wideo- </a:t>
            </a:r>
            <a:r>
              <a:rPr lang="pl-PL" sz="3200" b="1" dirty="0" err="1" smtClean="0">
                <a:latin typeface="Arial" pitchFamily="34" charset="0"/>
                <a:cs typeface="Arial" pitchFamily="34" charset="0"/>
              </a:rPr>
              <a:t>teksto</a:t>
            </a: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- notatnik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1352818" y="5637917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Zawsze błyskawicznie gotowy do pracy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Łącznik łamany 21"/>
          <p:cNvCxnSpPr/>
          <p:nvPr/>
        </p:nvCxnSpPr>
        <p:spPr>
          <a:xfrm>
            <a:off x="467544" y="5227288"/>
            <a:ext cx="864096" cy="720080"/>
          </a:xfrm>
          <a:prstGeom prst="bentConnector3">
            <a:avLst>
              <a:gd name="adj1" fmla="val 2011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9668" y="6321923"/>
            <a:ext cx="9137622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 To są tylko wybrane zalety tabletu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Łącznik łamany 19"/>
          <p:cNvCxnSpPr/>
          <p:nvPr/>
        </p:nvCxnSpPr>
        <p:spPr>
          <a:xfrm>
            <a:off x="467544" y="4560845"/>
            <a:ext cx="864096" cy="720080"/>
          </a:xfrm>
          <a:prstGeom prst="bentConnector3">
            <a:avLst>
              <a:gd name="adj1" fmla="val 2011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Łącznik łamany 17"/>
          <p:cNvCxnSpPr/>
          <p:nvPr/>
        </p:nvCxnSpPr>
        <p:spPr>
          <a:xfrm>
            <a:off x="467971" y="3826730"/>
            <a:ext cx="864096" cy="720080"/>
          </a:xfrm>
          <a:prstGeom prst="bentConnector3">
            <a:avLst>
              <a:gd name="adj1" fmla="val 2011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Łącznik łamany 15"/>
          <p:cNvCxnSpPr/>
          <p:nvPr/>
        </p:nvCxnSpPr>
        <p:spPr>
          <a:xfrm>
            <a:off x="467544" y="3131656"/>
            <a:ext cx="864096" cy="720080"/>
          </a:xfrm>
          <a:prstGeom prst="bentConnector3">
            <a:avLst>
              <a:gd name="adj1" fmla="val 2011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Łącznik łamany 13"/>
          <p:cNvCxnSpPr/>
          <p:nvPr/>
        </p:nvCxnSpPr>
        <p:spPr>
          <a:xfrm>
            <a:off x="466718" y="2421517"/>
            <a:ext cx="864096" cy="720080"/>
          </a:xfrm>
          <a:prstGeom prst="bentConnector3">
            <a:avLst>
              <a:gd name="adj1" fmla="val 2011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Łącznik łamany 10"/>
          <p:cNvCxnSpPr/>
          <p:nvPr/>
        </p:nvCxnSpPr>
        <p:spPr>
          <a:xfrm>
            <a:off x="480209" y="1736812"/>
            <a:ext cx="864096" cy="720080"/>
          </a:xfrm>
          <a:prstGeom prst="bentConnector3">
            <a:avLst>
              <a:gd name="adj1" fmla="val 780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Łącznik łamany 6"/>
          <p:cNvCxnSpPr/>
          <p:nvPr/>
        </p:nvCxnSpPr>
        <p:spPr>
          <a:xfrm>
            <a:off x="300189" y="1071626"/>
            <a:ext cx="1030625" cy="726894"/>
          </a:xfrm>
          <a:prstGeom prst="bentConnector3">
            <a:avLst>
              <a:gd name="adj1" fmla="val 18019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Elipsa 24"/>
          <p:cNvSpPr/>
          <p:nvPr/>
        </p:nvSpPr>
        <p:spPr>
          <a:xfrm>
            <a:off x="21327" y="908719"/>
            <a:ext cx="278862" cy="29813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12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4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744"/>
            <a:ext cx="9144000" cy="132351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pl-PL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Jest potężnym laboratorium</a:t>
            </a:r>
            <a:br>
              <a:rPr lang="pl-PL" sz="3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 ma wiele „zmysłów”</a:t>
            </a:r>
            <a:br>
              <a:rPr lang="pl-PL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l-PL" sz="1600" i="1" dirty="0" smtClean="0">
                <a:latin typeface="Arial" pitchFamily="34" charset="0"/>
                <a:cs typeface="Arial" pitchFamily="34" charset="0"/>
              </a:rPr>
              <a:t>(Kamera </a:t>
            </a:r>
            <a:r>
              <a:rPr lang="pl-PL" sz="1600" i="1" dirty="0">
                <a:latin typeface="Arial" pitchFamily="34" charset="0"/>
                <a:cs typeface="Arial" pitchFamily="34" charset="0"/>
              </a:rPr>
              <a:t>i wykonanie: L. Hojnacki)</a:t>
            </a:r>
          </a:p>
        </p:txBody>
      </p:sp>
      <p:pic>
        <p:nvPicPr>
          <p:cNvPr id="6" name="Proste pomiary - Androi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600" y="1317529"/>
            <a:ext cx="7380312" cy="5535234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6012160" y="0"/>
            <a:ext cx="313184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Tutaj:</a:t>
            </a:r>
          </a:p>
          <a:p>
            <a:pPr marL="216000" indent="-21600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Częstotliwość dźwięku</a:t>
            </a:r>
          </a:p>
          <a:p>
            <a:pPr marL="216000" indent="-21600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Natężenie światła</a:t>
            </a:r>
          </a:p>
          <a:p>
            <a:pPr marL="216000" indent="-21600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Kąt do pionu</a:t>
            </a:r>
          </a:p>
          <a:p>
            <a:pPr marL="216000" indent="-21600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Natężenie dźwięku</a:t>
            </a:r>
          </a:p>
          <a:p>
            <a:pPr algn="l"/>
            <a:endParaRPr lang="pl-PL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l"/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Ale także: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Wysokość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Wysokość n.p.m.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Długości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Odległości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Prędkość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Przyspieszenie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Położenie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Położenie geograficzne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Kierunki geograficzne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Tętno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Pole magnetyczne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l-PL" sz="2200" b="1" i="1" dirty="0" smtClean="0">
                <a:latin typeface="Arial Narrow" pitchFamily="34" charset="0"/>
                <a:cs typeface="Arial" pitchFamily="34" charset="0"/>
              </a:rPr>
              <a:t>…, …</a:t>
            </a:r>
          </a:p>
        </p:txBody>
      </p:sp>
    </p:spTree>
    <p:extLst>
      <p:ext uri="{BB962C8B-B14F-4D97-AF65-F5344CB8AC3E}">
        <p14:creationId xmlns:p14="http://schemas.microsoft.com/office/powerpoint/2010/main" val="204716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zpoznawanie muzyki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744"/>
            <a:ext cx="9144000" cy="147002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72000" tIns="45720" rIns="36000" bIns="45720" rtlCol="0" anchor="ctr">
            <a:noAutofit/>
          </a:bodyPr>
          <a:lstStyle/>
          <a:p>
            <a:pPr algn="l"/>
            <a:r>
              <a:rPr lang="pl-PL" sz="3200" b="1" i="1" dirty="0">
                <a:latin typeface="Arial" pitchFamily="34" charset="0"/>
                <a:cs typeface="Arial" pitchFamily="34" charset="0"/>
              </a:rPr>
              <a:t>„Zna się” na </a:t>
            </a:r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muzyce:</a:t>
            </a:r>
            <a:br>
              <a:rPr lang="pl-PL" sz="3200" b="1" i="1" dirty="0" smtClean="0">
                <a:latin typeface="Arial" pitchFamily="34" charset="0"/>
                <a:cs typeface="Arial" pitchFamily="34" charset="0"/>
              </a:rPr>
            </a:br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Systemy rozpoznawania muzyki są lepsze </a:t>
            </a:r>
            <a:br>
              <a:rPr lang="pl-PL" sz="3200" b="1" i="1" dirty="0" smtClean="0">
                <a:latin typeface="Arial" pitchFamily="34" charset="0"/>
                <a:cs typeface="Arial" pitchFamily="34" charset="0"/>
              </a:rPr>
            </a:br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od wielu z nas</a:t>
            </a:r>
            <a:endParaRPr lang="pl-PL" sz="3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38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kreatywne wzory i r0wnania w tablecie - MyScript Calcula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95" y="1436907"/>
            <a:ext cx="9144000" cy="51435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745"/>
            <a:ext cx="9144000" cy="143765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3200" b="1" i="1" dirty="0" err="1">
                <a:latin typeface="Arial" pitchFamily="34" charset="0"/>
                <a:cs typeface="Arial" pitchFamily="34" charset="0"/>
              </a:rPr>
              <a:t>Równiania</a:t>
            </a:r>
            <a:r>
              <a:rPr lang="pl-PL" sz="3200" b="1" i="1" dirty="0">
                <a:latin typeface="Arial" pitchFamily="34" charset="0"/>
                <a:cs typeface="Arial" pitchFamily="34" charset="0"/>
              </a:rPr>
              <a:t> matematyczne mogą być przyjazne</a:t>
            </a:r>
            <a:br>
              <a:rPr lang="pl-PL" sz="3200" b="1" i="1" dirty="0">
                <a:latin typeface="Arial" pitchFamily="34" charset="0"/>
                <a:cs typeface="Arial" pitchFamily="34" charset="0"/>
              </a:rPr>
            </a:br>
            <a:r>
              <a:rPr lang="pl-PL" sz="3200" i="1" dirty="0">
                <a:latin typeface="Arial" pitchFamily="34" charset="0"/>
                <a:cs typeface="Arial" pitchFamily="34" charset="0"/>
              </a:rPr>
              <a:t>Program dla tabletu zachęca do </a:t>
            </a:r>
            <a:r>
              <a:rPr lang="pl-PL" sz="3200" i="1" dirty="0" smtClean="0">
                <a:latin typeface="Arial" pitchFamily="34" charset="0"/>
                <a:cs typeface="Arial" pitchFamily="34" charset="0"/>
              </a:rPr>
              <a:t>eksperymentów</a:t>
            </a:r>
            <a:br>
              <a:rPr lang="pl-PL" sz="3200" i="1" dirty="0" smtClean="0">
                <a:latin typeface="Arial" pitchFamily="34" charset="0"/>
                <a:cs typeface="Arial" pitchFamily="34" charset="0"/>
              </a:rPr>
            </a:br>
            <a:r>
              <a:rPr lang="pl-PL" sz="1800" i="1" dirty="0" smtClean="0">
                <a:latin typeface="Arial" pitchFamily="34" charset="0"/>
                <a:cs typeface="Arial" pitchFamily="34" charset="0"/>
              </a:rPr>
              <a:t>(tu: </a:t>
            </a:r>
            <a:r>
              <a:rPr lang="pl-PL" sz="1800" i="1" dirty="0" err="1" smtClean="0">
                <a:latin typeface="Arial" pitchFamily="34" charset="0"/>
                <a:cs typeface="Arial" pitchFamily="34" charset="0"/>
              </a:rPr>
              <a:t>MyScript</a:t>
            </a:r>
            <a:r>
              <a:rPr lang="pl-PL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800" i="1" dirty="0" err="1" smtClean="0">
                <a:latin typeface="Arial" pitchFamily="34" charset="0"/>
                <a:cs typeface="Arial" pitchFamily="34" charset="0"/>
              </a:rPr>
              <a:t>Calculator</a:t>
            </a:r>
            <a:r>
              <a:rPr lang="pl-PL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pl-PL" sz="18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spółpraca smartfonu z Androidem z Dokumentami Goog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8560" y="1412776"/>
            <a:ext cx="9721080" cy="546810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744"/>
            <a:ext cx="9144000" cy="147002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rmAutofit fontScale="90000"/>
          </a:bodyPr>
          <a:lstStyle/>
          <a:p>
            <a:pPr algn="l"/>
            <a:r>
              <a:rPr lang="pl-PL" sz="3600" b="1" dirty="0" smtClean="0">
                <a:latin typeface="Arial" pitchFamily="34" charset="0"/>
                <a:cs typeface="Arial" pitchFamily="34" charset="0"/>
              </a:rPr>
              <a:t>Można łatwo współpracować w grupie:</a:t>
            </a:r>
            <a:br>
              <a:rPr lang="pl-PL" sz="3600" b="1" dirty="0" smtClean="0">
                <a:latin typeface="Arial" pitchFamily="34" charset="0"/>
                <a:cs typeface="Arial" pitchFamily="34" charset="0"/>
              </a:rPr>
            </a:br>
            <a:r>
              <a:rPr lang="pl-PL" sz="3200" dirty="0" smtClean="0">
                <a:latin typeface="Arial" pitchFamily="34" charset="0"/>
                <a:cs typeface="Arial" pitchFamily="34" charset="0"/>
              </a:rPr>
              <a:t>Ekran tabletu ze wspólnym dokumentem Google. Pisze kto inny, na innym urządzeniu.</a:t>
            </a:r>
            <a:endParaRPr lang="pl-PL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7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847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36000" tIns="45720" rIns="36000" bIns="45720" rtlCol="0" anchor="ctr">
            <a:normAutofit/>
          </a:bodyPr>
          <a:lstStyle/>
          <a:p>
            <a:r>
              <a:rPr lang="pl-PL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Oświeceniowo-przemysłowy </a:t>
            </a:r>
            <a:r>
              <a:rPr lang="pl-PL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 szkoły wyczerpał </a:t>
            </a:r>
            <a:r>
              <a:rPr lang="pl-PL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się</a:t>
            </a:r>
            <a:endParaRPr lang="pl-PL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ytuł 3"/>
          <p:cNvSpPr txBox="1">
            <a:spLocks/>
          </p:cNvSpPr>
          <p:nvPr/>
        </p:nvSpPr>
        <p:spPr>
          <a:xfrm>
            <a:off x="0" y="1556792"/>
            <a:ext cx="9143999" cy="2232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36000" tIns="45720" rIns="3600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pl-PL" sz="3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Wygra ten, kto zdoła połączyć </a:t>
            </a:r>
            <a:endParaRPr lang="pl-PL" sz="36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3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dobry, stary </a:t>
            </a:r>
            <a:r>
              <a:rPr lang="pl-PL" sz="3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uniwersytet </a:t>
            </a:r>
            <a:br>
              <a:rPr lang="pl-PL" sz="3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3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 najnowszymi technologiami </a:t>
            </a:r>
            <a:endParaRPr lang="pl-PL" sz="36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3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pl-PL" sz="3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metodami”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4788"/>
            <a:ext cx="5436095" cy="1695796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3" name="Prostokąt 2"/>
          <p:cNvSpPr/>
          <p:nvPr/>
        </p:nvSpPr>
        <p:spPr>
          <a:xfrm>
            <a:off x="1" y="4077072"/>
            <a:ext cx="5436095" cy="1067716"/>
          </a:xfrm>
          <a:prstGeom prst="rect">
            <a:avLst/>
          </a:prstGeom>
          <a:gradFill>
            <a:gsLst>
              <a:gs pos="0">
                <a:srgbClr val="174E5D"/>
              </a:gs>
              <a:gs pos="80000">
                <a:srgbClr val="207890"/>
              </a:gs>
              <a:gs pos="100000">
                <a:srgbClr val="1D778F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Akademickie 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wujęzyczne Liceum Ogólnokształcące</a:t>
            </a:r>
          </a:p>
        </p:txBody>
      </p:sp>
      <p:cxnSp>
        <p:nvCxnSpPr>
          <p:cNvPr id="6" name="Łącznik prostoliniowy 5"/>
          <p:cNvCxnSpPr/>
          <p:nvPr/>
        </p:nvCxnSpPr>
        <p:spPr>
          <a:xfrm>
            <a:off x="0" y="3933056"/>
            <a:ext cx="7956376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10"/>
          <p:cNvCxnSpPr/>
          <p:nvPr/>
        </p:nvCxnSpPr>
        <p:spPr>
          <a:xfrm>
            <a:off x="7884368" y="3933056"/>
            <a:ext cx="0" cy="183600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12"/>
          <p:cNvCxnSpPr/>
          <p:nvPr/>
        </p:nvCxnSpPr>
        <p:spPr>
          <a:xfrm flipH="1">
            <a:off x="5436096" y="5697056"/>
            <a:ext cx="2484032" cy="0"/>
          </a:xfrm>
          <a:prstGeom prst="line">
            <a:avLst/>
          </a:prstGeom>
          <a:ln w="12700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04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31372" y="-254630"/>
            <a:ext cx="5081258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746"/>
            <a:ext cx="9144000" cy="1800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rmAutofit/>
          </a:bodyPr>
          <a:lstStyle/>
          <a:p>
            <a:pPr algn="l"/>
            <a:r>
              <a:rPr lang="pl-PL" b="1" dirty="0" smtClean="0">
                <a:latin typeface="Arial" pitchFamily="34" charset="0"/>
                <a:cs typeface="Arial" pitchFamily="34" charset="0"/>
              </a:rPr>
              <a:t>Im dalej od mainstreamu, </a:t>
            </a:r>
            <a:br>
              <a:rPr lang="pl-PL" b="1" dirty="0" smtClean="0"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latin typeface="Arial" pitchFamily="34" charset="0"/>
                <a:cs typeface="Arial" pitchFamily="34" charset="0"/>
              </a:rPr>
              <a:t>tym bardziej zaskakujące efekty</a:t>
            </a:r>
            <a:endParaRPr lang="pl-PL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16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45242"/>
            <a:ext cx="7020271" cy="431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" y="2545242"/>
            <a:ext cx="2830703" cy="433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800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rmAutofit/>
          </a:bodyPr>
          <a:lstStyle/>
          <a:p>
            <a:pPr algn="l"/>
            <a:r>
              <a:rPr lang="pl-PL" b="1" dirty="0" smtClean="0">
                <a:latin typeface="Arial" pitchFamily="34" charset="0"/>
                <a:cs typeface="Arial" pitchFamily="34" charset="0"/>
              </a:rPr>
              <a:t>Im dalej od mainstreamu, </a:t>
            </a:r>
            <a:br>
              <a:rPr lang="pl-PL" b="1" dirty="0" smtClean="0"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latin typeface="Arial" pitchFamily="34" charset="0"/>
                <a:cs typeface="Arial" pitchFamily="34" charset="0"/>
              </a:rPr>
              <a:t>tym bardziej zaskakujące efekty</a:t>
            </a:r>
            <a:endParaRPr lang="pl-PL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8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963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29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1772816"/>
            <a:ext cx="87849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2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facebook.com/</a:t>
            </a:r>
            <a:r>
              <a:rPr lang="pl-PL" sz="5200" dirty="0" err="1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groups</a:t>
            </a:r>
            <a:r>
              <a:rPr lang="pl-PL" sz="52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/</a:t>
            </a:r>
            <a:r>
              <a:rPr lang="pl-PL" sz="5200" dirty="0" err="1" smtClean="0">
                <a:solidFill>
                  <a:srgbClr val="FFFF00"/>
                </a:solidFill>
                <a:latin typeface="Arial Narrow" pitchFamily="34" charset="0"/>
                <a:cs typeface="Arial" pitchFamily="34" charset="0"/>
              </a:rPr>
              <a:t>mobilizatorzy</a:t>
            </a:r>
            <a:endParaRPr lang="pl-PL" sz="5200" dirty="0">
              <a:solidFill>
                <a:srgbClr val="FFFF00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28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11987"/>
            <a:ext cx="10972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aśnienie w chmurce 7"/>
          <p:cNvSpPr/>
          <p:nvPr/>
        </p:nvSpPr>
        <p:spPr>
          <a:xfrm>
            <a:off x="5004048" y="4509120"/>
            <a:ext cx="4139952" cy="2336893"/>
          </a:xfrm>
          <a:prstGeom prst="cloudCallout">
            <a:avLst>
              <a:gd name="adj1" fmla="val -39280"/>
              <a:gd name="adj2" fmla="val -13388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r>
              <a:rPr lang="pl-PL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Metodyk e-kształcenia</a:t>
            </a:r>
          </a:p>
          <a:p>
            <a:r>
              <a:rPr lang="pl-PL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Bielska Wyższa Szkoła im. J. Tyszkiewicza</a:t>
            </a:r>
          </a:p>
          <a:p>
            <a:r>
              <a:rPr lang="pl-PL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Kolegium </a:t>
            </a:r>
            <a:r>
              <a:rPr lang="pl-PL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Nauczycielskie </a:t>
            </a:r>
            <a:r>
              <a:rPr lang="pl-PL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 </a:t>
            </a:r>
            <a:r>
              <a:rPr lang="pl-PL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Bielsku-Białej</a:t>
            </a:r>
          </a:p>
          <a:p>
            <a:r>
              <a:rPr lang="pl-PL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Niekomercyjny </a:t>
            </a:r>
            <a:r>
              <a:rPr lang="pl-PL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portal www.Enauczanie.com</a:t>
            </a:r>
            <a:endParaRPr lang="pl-PL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Objaśnienie w chmurce 2"/>
          <p:cNvSpPr/>
          <p:nvPr/>
        </p:nvSpPr>
        <p:spPr>
          <a:xfrm>
            <a:off x="4932040" y="-99392"/>
            <a:ext cx="4752528" cy="3212788"/>
          </a:xfrm>
          <a:prstGeom prst="cloudCallout">
            <a:avLst>
              <a:gd name="adj1" fmla="val 46424"/>
              <a:gd name="adj2" fmla="val 6656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Dziękuję</a:t>
            </a:r>
            <a:endParaRPr lang="pl-P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" name="Objaśnienie w chmurce 6"/>
          <p:cNvSpPr/>
          <p:nvPr/>
        </p:nvSpPr>
        <p:spPr>
          <a:xfrm>
            <a:off x="5508104" y="3113396"/>
            <a:ext cx="3600400" cy="1379261"/>
          </a:xfrm>
          <a:prstGeom prst="cloudCallout">
            <a:avLst>
              <a:gd name="adj1" fmla="val -46530"/>
              <a:gd name="adj2" fmla="val 7176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>
              <a:spcAft>
                <a:spcPts val="1200"/>
              </a:spcAft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Lechosław Hojnacki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0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350248" y="1448780"/>
            <a:ext cx="7794472" cy="648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Czytnik e-</a:t>
            </a:r>
            <a:r>
              <a:rPr lang="pl-PL" sz="3200" b="1" dirty="0" err="1" smtClean="0">
                <a:latin typeface="Arial" pitchFamily="34" charset="0"/>
                <a:cs typeface="Arial" pitchFamily="34" charset="0"/>
              </a:rPr>
              <a:t>booków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13407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 anchorCtr="0">
            <a:noAutofit/>
          </a:bodyPr>
          <a:lstStyle/>
          <a:p>
            <a:r>
              <a:rPr lang="pl-PL" sz="5400" b="1" dirty="0" smtClean="0">
                <a:latin typeface="Arial" pitchFamily="34" charset="0"/>
                <a:cs typeface="Arial" pitchFamily="34" charset="0"/>
              </a:rPr>
              <a:t>SMARTFON</a:t>
            </a:r>
            <a:r>
              <a:rPr lang="pl-PL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1800" b="1" dirty="0" smtClean="0">
                <a:latin typeface="Arial" pitchFamily="34" charset="0"/>
                <a:cs typeface="Arial" pitchFamily="34" charset="0"/>
              </a:rPr>
            </a:br>
            <a:r>
              <a:rPr lang="pl-PL" sz="2800" b="1" dirty="0" smtClean="0">
                <a:latin typeface="Arial" pitchFamily="34" charset="0"/>
                <a:cs typeface="Arial" pitchFamily="34" charset="0"/>
              </a:rPr>
              <a:t>Uniwersalne osobiste narzędzie edukacyjne</a:t>
            </a:r>
            <a:endParaRPr lang="pl-PL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343577" y="2133184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Czytnik </a:t>
            </a:r>
            <a:r>
              <a:rPr lang="pl-PL" sz="3200" b="1" dirty="0" err="1" smtClean="0">
                <a:latin typeface="Arial" pitchFamily="34" charset="0"/>
                <a:cs typeface="Arial" pitchFamily="34" charset="0"/>
              </a:rPr>
              <a:t>audiobooków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343150" y="2817561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Pomiar różnych wielkości fizycznych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349821" y="3527700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 err="1" smtClean="0">
                <a:latin typeface="Arial" pitchFamily="34" charset="0"/>
                <a:cs typeface="Arial" pitchFamily="34" charset="0"/>
              </a:rPr>
              <a:t>Ultraprzenośny</a:t>
            </a: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 komputer z </a:t>
            </a:r>
            <a:r>
              <a:rPr lang="pl-PL" sz="3200" b="1" dirty="0" err="1" smtClean="0">
                <a:latin typeface="Arial" pitchFamily="34" charset="0"/>
                <a:cs typeface="Arial" pitchFamily="34" charset="0"/>
              </a:rPr>
              <a:t>internetem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349896" y="4236809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Odtwarzacz multimediów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1349896" y="4939256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>
                <a:latin typeface="Arial" pitchFamily="34" charset="0"/>
                <a:cs typeface="Arial" pitchFamily="34" charset="0"/>
              </a:rPr>
              <a:t>Foto-, audio-, wideo- </a:t>
            </a:r>
            <a:r>
              <a:rPr lang="pl-PL" sz="3200" b="1" dirty="0" err="1" smtClean="0">
                <a:latin typeface="Arial" pitchFamily="34" charset="0"/>
                <a:cs typeface="Arial" pitchFamily="34" charset="0"/>
              </a:rPr>
              <a:t>teksto</a:t>
            </a: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- notatnik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1352818" y="5637917"/>
            <a:ext cx="7794472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Zawsze błyskawicznie gotowy do pracy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Łącznik łamany 21"/>
          <p:cNvCxnSpPr/>
          <p:nvPr/>
        </p:nvCxnSpPr>
        <p:spPr>
          <a:xfrm>
            <a:off x="467544" y="5227288"/>
            <a:ext cx="864096" cy="720080"/>
          </a:xfrm>
          <a:prstGeom prst="bentConnector3">
            <a:avLst>
              <a:gd name="adj1" fmla="val 2011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9668" y="6321923"/>
            <a:ext cx="9137622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Pozornie droższy, ale znacznie powszechniejszy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Łącznik łamany 19"/>
          <p:cNvCxnSpPr/>
          <p:nvPr/>
        </p:nvCxnSpPr>
        <p:spPr>
          <a:xfrm>
            <a:off x="467544" y="4560845"/>
            <a:ext cx="864096" cy="720080"/>
          </a:xfrm>
          <a:prstGeom prst="bentConnector3">
            <a:avLst>
              <a:gd name="adj1" fmla="val 2011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Łącznik łamany 17"/>
          <p:cNvCxnSpPr/>
          <p:nvPr/>
        </p:nvCxnSpPr>
        <p:spPr>
          <a:xfrm>
            <a:off x="467971" y="3826730"/>
            <a:ext cx="864096" cy="720080"/>
          </a:xfrm>
          <a:prstGeom prst="bentConnector3">
            <a:avLst>
              <a:gd name="adj1" fmla="val 2011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Łącznik łamany 15"/>
          <p:cNvCxnSpPr/>
          <p:nvPr/>
        </p:nvCxnSpPr>
        <p:spPr>
          <a:xfrm>
            <a:off x="467544" y="3131656"/>
            <a:ext cx="864096" cy="720080"/>
          </a:xfrm>
          <a:prstGeom prst="bentConnector3">
            <a:avLst>
              <a:gd name="adj1" fmla="val 2011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Łącznik łamany 13"/>
          <p:cNvCxnSpPr/>
          <p:nvPr/>
        </p:nvCxnSpPr>
        <p:spPr>
          <a:xfrm>
            <a:off x="466718" y="2421517"/>
            <a:ext cx="864096" cy="720080"/>
          </a:xfrm>
          <a:prstGeom prst="bentConnector3">
            <a:avLst>
              <a:gd name="adj1" fmla="val 2011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Łącznik łamany 10"/>
          <p:cNvCxnSpPr/>
          <p:nvPr/>
        </p:nvCxnSpPr>
        <p:spPr>
          <a:xfrm>
            <a:off x="480209" y="1736812"/>
            <a:ext cx="864096" cy="720080"/>
          </a:xfrm>
          <a:prstGeom prst="bentConnector3">
            <a:avLst>
              <a:gd name="adj1" fmla="val 780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Łącznik łamany 6"/>
          <p:cNvCxnSpPr/>
          <p:nvPr/>
        </p:nvCxnSpPr>
        <p:spPr>
          <a:xfrm>
            <a:off x="300189" y="1071626"/>
            <a:ext cx="1030625" cy="726894"/>
          </a:xfrm>
          <a:prstGeom prst="bentConnector3">
            <a:avLst>
              <a:gd name="adj1" fmla="val 18019"/>
            </a:avLst>
          </a:prstGeom>
          <a:ln w="104775">
            <a:solidFill>
              <a:srgbClr val="CCFF99"/>
            </a:solidFill>
            <a:tailEnd type="arrow" w="med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Elipsa 24"/>
          <p:cNvSpPr/>
          <p:nvPr/>
        </p:nvSpPr>
        <p:spPr>
          <a:xfrm>
            <a:off x="21327" y="908719"/>
            <a:ext cx="278862" cy="29813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536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 dir="rd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" y="0"/>
            <a:ext cx="9143999" cy="134076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t" anchorCtr="0">
            <a:noAutofit/>
          </a:bodyPr>
          <a:lstStyle/>
          <a:p>
            <a:r>
              <a:rPr lang="pl-PL" b="1" dirty="0">
                <a:latin typeface="Arial" pitchFamily="34" charset="0"/>
                <a:cs typeface="Arial" pitchFamily="34" charset="0"/>
              </a:rPr>
              <a:t>TABLET NIE JEST</a:t>
            </a:r>
            <a:br>
              <a:rPr lang="pl-PL" b="1" dirty="0"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pl-PL" sz="3600" b="1" dirty="0" smtClean="0">
                <a:latin typeface="Arial" pitchFamily="34" charset="0"/>
                <a:cs typeface="Arial" pitchFamily="34" charset="0"/>
              </a:rPr>
              <a:t>ZBYT MAŁYM PECETEM”</a:t>
            </a:r>
            <a:endParaRPr lang="pl-PL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0483"/>
            <a:ext cx="9756576" cy="550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20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74"/>
            <a:ext cx="9144000" cy="653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968" y="0"/>
            <a:ext cx="9143999" cy="13407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 anchorCtr="0">
            <a:noAutofit/>
          </a:bodyPr>
          <a:lstStyle/>
          <a:p>
            <a:r>
              <a:rPr lang="pl-PL" b="1" dirty="0">
                <a:latin typeface="Arial" pitchFamily="34" charset="0"/>
                <a:cs typeface="Arial" pitchFamily="34" charset="0"/>
              </a:rPr>
              <a:t>TABLET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JEST</a:t>
            </a:r>
            <a:r>
              <a:rPr lang="pl-PL" b="1" dirty="0">
                <a:latin typeface="Arial" pitchFamily="34" charset="0"/>
                <a:cs typeface="Arial" pitchFamily="34" charset="0"/>
              </a:rPr>
              <a:t/>
            </a:r>
            <a:br>
              <a:rPr lang="pl-PL" b="1" dirty="0">
                <a:latin typeface="Arial" pitchFamily="34" charset="0"/>
                <a:cs typeface="Arial" pitchFamily="34" charset="0"/>
              </a:rPr>
            </a:b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SMARTFONEM Z OGROMNYM EKRANEM</a:t>
            </a:r>
            <a:endParaRPr lang="pl-PL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trzałka w lewo 2"/>
          <p:cNvSpPr/>
          <p:nvPr/>
        </p:nvSpPr>
        <p:spPr>
          <a:xfrm>
            <a:off x="5480611" y="1412776"/>
            <a:ext cx="3456384" cy="864096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60000"/>
            <a:r>
              <a:rPr lang="pl-PL" sz="2800" i="1" dirty="0" smtClean="0">
                <a:latin typeface="Arial" pitchFamily="34" charset="0"/>
                <a:cs typeface="Arial" pitchFamily="34" charset="0"/>
              </a:rPr>
              <a:t>Real</a:t>
            </a:r>
          </a:p>
        </p:txBody>
      </p:sp>
      <p:sp>
        <p:nvSpPr>
          <p:cNvPr id="5" name="Strzałka w lewo 4"/>
          <p:cNvSpPr/>
          <p:nvPr/>
        </p:nvSpPr>
        <p:spPr>
          <a:xfrm>
            <a:off x="5480611" y="3828643"/>
            <a:ext cx="3456384" cy="864096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60000"/>
            <a:r>
              <a:rPr lang="pl-PL" sz="2800" i="1" dirty="0" smtClean="0">
                <a:latin typeface="Arial" pitchFamily="34" charset="0"/>
                <a:cs typeface="Arial" pitchFamily="34" charset="0"/>
              </a:rPr>
              <a:t>Smartfon 3”</a:t>
            </a:r>
          </a:p>
        </p:txBody>
      </p:sp>
      <p:sp>
        <p:nvSpPr>
          <p:cNvPr id="6" name="Strzałka w lewo 5"/>
          <p:cNvSpPr/>
          <p:nvPr/>
        </p:nvSpPr>
        <p:spPr>
          <a:xfrm>
            <a:off x="5496488" y="2636912"/>
            <a:ext cx="3456384" cy="864096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60000"/>
            <a:r>
              <a:rPr lang="pl-PL" sz="2800" i="1" dirty="0" smtClean="0">
                <a:latin typeface="Arial" pitchFamily="34" charset="0"/>
                <a:cs typeface="Arial" pitchFamily="34" charset="0"/>
              </a:rPr>
              <a:t>Tablet 7”</a:t>
            </a:r>
          </a:p>
        </p:txBody>
      </p:sp>
    </p:spTree>
    <p:extLst>
      <p:ext uri="{BB962C8B-B14F-4D97-AF65-F5344CB8AC3E}">
        <p14:creationId xmlns:p14="http://schemas.microsoft.com/office/powerpoint/2010/main" val="324559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328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755576" y="6642000"/>
            <a:ext cx="4698095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 i="1" dirty="0" err="1">
                <a:solidFill>
                  <a:schemeClr val="tx1"/>
                </a:solidFill>
                <a:latin typeface="Arial Narrow" pitchFamily="34" charset="0"/>
              </a:rPr>
              <a:t>Maps</a:t>
            </a:r>
            <a:r>
              <a:rPr lang="pl-PL" sz="1200" i="1" dirty="0">
                <a:solidFill>
                  <a:schemeClr val="tx1"/>
                </a:solidFill>
                <a:latin typeface="Arial Narrow" pitchFamily="34" charset="0"/>
              </a:rPr>
              <a:t> (-) on HTC Hero (Android, By IME-</a:t>
            </a:r>
            <a:r>
              <a:rPr lang="pl-PL" sz="1200" i="1" dirty="0" err="1">
                <a:solidFill>
                  <a:schemeClr val="tx1"/>
                </a:solidFill>
                <a:latin typeface="Arial Narrow" pitchFamily="34" charset="0"/>
              </a:rPr>
              <a:t>fakultetet</a:t>
            </a:r>
            <a:r>
              <a:rPr lang="pl-PL" sz="1200" i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pl-PL" sz="1200" i="1" dirty="0" err="1">
                <a:solidFill>
                  <a:schemeClr val="tx1"/>
                </a:solidFill>
                <a:latin typeface="Arial Narrow" pitchFamily="34" charset="0"/>
              </a:rPr>
              <a:t>ved</a:t>
            </a:r>
            <a:r>
              <a:rPr lang="pl-PL" sz="1200" i="1" dirty="0">
                <a:solidFill>
                  <a:schemeClr val="tx1"/>
                </a:solidFill>
                <a:latin typeface="Arial Narrow" pitchFamily="34" charset="0"/>
              </a:rPr>
              <a:t> NTNU CC BY-SA 2.0</a:t>
            </a:r>
          </a:p>
        </p:txBody>
      </p:sp>
      <p:sp>
        <p:nvSpPr>
          <p:cNvPr id="3" name="Strzałka w lewo 2"/>
          <p:cNvSpPr/>
          <p:nvPr/>
        </p:nvSpPr>
        <p:spPr>
          <a:xfrm>
            <a:off x="5453670" y="1700808"/>
            <a:ext cx="3690329" cy="2376264"/>
          </a:xfrm>
          <a:prstGeom prst="leftArrow">
            <a:avLst>
              <a:gd name="adj1" fmla="val 73885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8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165,-</a:t>
            </a:r>
            <a:endParaRPr lang="pl-PL" sz="8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6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127"/>
            <a:ext cx="9144000" cy="572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0" y="-744"/>
            <a:ext cx="9144000" cy="13415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Nie, ekran tabletu NIE JEST za MAŁY.</a:t>
            </a:r>
            <a:br>
              <a:rPr lang="pl-PL" sz="3200" b="1" i="1" dirty="0" smtClean="0">
                <a:latin typeface="Arial" pitchFamily="34" charset="0"/>
                <a:cs typeface="Arial" pitchFamily="34" charset="0"/>
              </a:rPr>
            </a:br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To my „pakujemy” na ekran zbyt wiele na raz!</a:t>
            </a:r>
            <a:endParaRPr lang="pl-PL" sz="20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28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wype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5620" y="1369706"/>
            <a:ext cx="9756966" cy="5488294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ctrTitle"/>
          </p:nvPr>
        </p:nvSpPr>
        <p:spPr>
          <a:xfrm>
            <a:off x="0" y="-744"/>
            <a:ext cx="9144000" cy="147002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rIns="36000">
            <a:noAutofit/>
          </a:bodyPr>
          <a:lstStyle/>
          <a:p>
            <a:pPr algn="l"/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Nie, klawiatura smartfonu nie jest niewygodna,</a:t>
            </a:r>
            <a:br>
              <a:rPr lang="pl-PL" sz="3200" b="1" i="1" dirty="0" smtClean="0">
                <a:latin typeface="Arial" pitchFamily="34" charset="0"/>
                <a:cs typeface="Arial" pitchFamily="34" charset="0"/>
              </a:rPr>
            </a:br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jest najszybsza na świecie</a:t>
            </a:r>
            <a:endParaRPr lang="pl-PL" sz="20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7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zpoznawanie mowy w Androidzie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604" y="1340768"/>
            <a:ext cx="9144000" cy="51435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8450" y="-744"/>
            <a:ext cx="9152846" cy="147002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72000" tIns="45720" rIns="36000" bIns="45720" rtlCol="0" anchor="ctr">
            <a:noAutofit/>
          </a:bodyPr>
          <a:lstStyle/>
          <a:p>
            <a:pPr algn="l"/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…i powoli przestaje być potrzebna…</a:t>
            </a:r>
            <a:br>
              <a:rPr lang="pl-PL" sz="3200" b="1" i="1" dirty="0" smtClean="0">
                <a:latin typeface="Arial" pitchFamily="34" charset="0"/>
                <a:cs typeface="Arial" pitchFamily="34" charset="0"/>
              </a:rPr>
            </a:br>
            <a:endParaRPr lang="pl-PL" sz="3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6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ozpoznawanie głosu-i-tlumaczenie w Androidzie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744"/>
            <a:ext cx="9144000" cy="147002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72000" tIns="45720" rIns="36000" bIns="45720" rtlCol="0" anchor="ctr">
            <a:noAutofit/>
          </a:bodyPr>
          <a:lstStyle/>
          <a:p>
            <a:pPr algn="l"/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Wymowa i dykcja </a:t>
            </a:r>
            <a:r>
              <a:rPr lang="pl-PL" sz="3200" b="1" i="1" dirty="0" err="1" smtClean="0">
                <a:latin typeface="Arial" pitchFamily="34" charset="0"/>
                <a:cs typeface="Arial" pitchFamily="34" charset="0"/>
              </a:rPr>
              <a:t>supertłumacza</a:t>
            </a:r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pl-PL" sz="3200" b="1" i="1" dirty="0" smtClean="0">
                <a:latin typeface="Arial" pitchFamily="34" charset="0"/>
                <a:cs typeface="Arial" pitchFamily="34" charset="0"/>
              </a:rPr>
            </a:br>
            <a:r>
              <a:rPr lang="pl-PL" sz="3200" b="1" i="1" dirty="0" smtClean="0">
                <a:latin typeface="Arial" pitchFamily="34" charset="0"/>
                <a:cs typeface="Arial" pitchFamily="34" charset="0"/>
              </a:rPr>
              <a:t>pobiła wielu z nas</a:t>
            </a:r>
            <a:endParaRPr lang="pl-PL" sz="3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>
          <a:defRPr sz="3600" b="1" dirty="0" smtClean="0">
            <a:latin typeface="Arial" pitchFamily="34" charset="0"/>
            <a:cs typeface="Arial" pitchFamily="34" charset="0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5917</TotalTime>
  <Words>222</Words>
  <Application>Microsoft Office PowerPoint</Application>
  <PresentationFormat>Pokaz na ekranie (4:3)</PresentationFormat>
  <Paragraphs>66</Paragraphs>
  <Slides>19</Slides>
  <Notes>0</Notes>
  <HiddenSlides>0</HiddenSlides>
  <MMClips>7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TABLET Uniwersalne osobiste narzędzie edukacyjne</vt:lpstr>
      <vt:lpstr>SMARTFON Uniwersalne osobiste narzędzie edukacyjne</vt:lpstr>
      <vt:lpstr>TABLET NIE JEST „ZBYT MAŁYM PECETEM”</vt:lpstr>
      <vt:lpstr>TABLET JEST SMARTFONEM Z OGROMNYM EKRANEM</vt:lpstr>
      <vt:lpstr>Prezentacja programu PowerPoint</vt:lpstr>
      <vt:lpstr>Nie, ekran tabletu NIE JEST za MAŁY. To my „pakujemy” na ekran zbyt wiele na raz!</vt:lpstr>
      <vt:lpstr>Nie, klawiatura smartfonu nie jest niewygodna, jest najszybsza na świecie</vt:lpstr>
      <vt:lpstr>…i powoli przestaje być potrzebna… </vt:lpstr>
      <vt:lpstr>Wymowa i dykcja supertłumacza  pobiła wielu z nas</vt:lpstr>
      <vt:lpstr>Jest potężnym laboratorium bo ma wiele „zmysłów” (Kamera i wykonanie: L. Hojnacki)</vt:lpstr>
      <vt:lpstr>„Zna się” na muzyce: Systemy rozpoznawania muzyki są lepsze  od wielu z nas</vt:lpstr>
      <vt:lpstr>Równiania matematyczne mogą być przyjazne Program dla tabletu zachęca do eksperymentów (tu: MyScript Calculator)</vt:lpstr>
      <vt:lpstr>Można łatwo współpracować w grupie: Ekran tabletu ze wspólnym dokumentem Google. Pisze kto inny, na innym urządzeniu.</vt:lpstr>
      <vt:lpstr>Oświeceniowo-przemysłowy model szkoły wyczerpał się</vt:lpstr>
      <vt:lpstr>Im dalej od mainstreamu,  tym bardziej zaskakujące efekty</vt:lpstr>
      <vt:lpstr>Im dalej od mainstreamu,  tym bardziej zaskakujące efekty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2005</dc:title>
  <dc:creator>serwis</dc:creator>
  <cp:lastModifiedBy>serwis</cp:lastModifiedBy>
  <cp:revision>165</cp:revision>
  <dcterms:created xsi:type="dcterms:W3CDTF">2013-02-25T18:54:24Z</dcterms:created>
  <dcterms:modified xsi:type="dcterms:W3CDTF">2013-06-21T13:42:20Z</dcterms:modified>
</cp:coreProperties>
</file>